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357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482328"/>
            <a:ext cx="7415927" cy="2129314"/>
          </a:xfrm>
          <a:prstGeom prst="rect">
            <a:avLst/>
          </a:prstGeom>
          <a:noFill/>
          <a:ln/>
        </p:spPr>
        <p:txBody>
          <a:bodyPr wrap="square" rtlCol="0" anchor="t"/>
          <a:lstStyle/>
          <a:p>
            <a:pPr marL="0" indent="0">
              <a:lnSpc>
                <a:spcPts val="8384"/>
              </a:lnSpc>
              <a:buNone/>
            </a:pPr>
            <a:r>
              <a:rPr lang="en-US" sz="6707" b="1" dirty="0">
                <a:solidFill>
                  <a:srgbClr val="000000"/>
                </a:solidFill>
                <a:latin typeface="p22-mackinac-pro" pitchFamily="34" charset="0"/>
                <a:ea typeface="p22-mackinac-pro" pitchFamily="34" charset="-122"/>
                <a:cs typeface="p22-mackinac-pro" pitchFamily="34" charset="-120"/>
              </a:rPr>
              <a:t>Introduction to OAuth Tokens</a:t>
            </a:r>
            <a:endParaRPr lang="en-US" sz="6707" dirty="0"/>
          </a:p>
        </p:txBody>
      </p:sp>
      <p:sp>
        <p:nvSpPr>
          <p:cNvPr id="6" name="Text 2"/>
          <p:cNvSpPr/>
          <p:nvPr/>
        </p:nvSpPr>
        <p:spPr>
          <a:xfrm>
            <a:off x="6350437" y="3981926"/>
            <a:ext cx="7415927" cy="276534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OAuth tokens are a critical component of modern web and mobile application security, enabling secure and controlled access to sensitive user data and protected resources. These tokens act as digital keys, allowing authorized applications and services to interact with each other on behalf of users, without the need to share usernames, passwords, or other sensitive credentials.</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945356"/>
            <a:ext cx="9383673"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Conclusion and Key Takeaways</a:t>
            </a:r>
            <a:endParaRPr lang="en-US" sz="4860" dirty="0"/>
          </a:p>
        </p:txBody>
      </p:sp>
      <p:sp>
        <p:nvSpPr>
          <p:cNvPr id="5" name="Text 2"/>
          <p:cNvSpPr/>
          <p:nvPr/>
        </p:nvSpPr>
        <p:spPr>
          <a:xfrm>
            <a:off x="864037" y="2210633"/>
            <a:ext cx="12902327"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OAuth tokens are essential for modern web and mobile application security, enabling secure and controlled access to user data and protected resources. By understanding the different types of tokens, their purpose, and the associated security considerations, organizations can implement robust OAuth-based authentication and authorization systems that protect user privacy and maintain trust in their applications.</a:t>
            </a:r>
            <a:endParaRPr lang="en-US" sz="1944" dirty="0"/>
          </a:p>
        </p:txBody>
      </p:sp>
      <p:sp>
        <p:nvSpPr>
          <p:cNvPr id="6" name="Text 3"/>
          <p:cNvSpPr/>
          <p:nvPr/>
        </p:nvSpPr>
        <p:spPr>
          <a:xfrm>
            <a:off x="864037" y="4068485"/>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key takeaways are:</a:t>
            </a:r>
            <a:endParaRPr lang="en-US" sz="1944" dirty="0"/>
          </a:p>
        </p:txBody>
      </p:sp>
      <p:sp>
        <p:nvSpPr>
          <p:cNvPr id="7" name="Text 4"/>
          <p:cNvSpPr/>
          <p:nvPr/>
        </p:nvSpPr>
        <p:spPr>
          <a:xfrm>
            <a:off x="1258967" y="4741188"/>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OAuth tokens provide a secure and flexible way to grant limited access to user data without exposing sensitive credentials.</a:t>
            </a:r>
            <a:endParaRPr lang="en-US" sz="1944" dirty="0"/>
          </a:p>
        </p:txBody>
      </p:sp>
      <p:sp>
        <p:nvSpPr>
          <p:cNvPr id="8" name="Text 5"/>
          <p:cNvSpPr/>
          <p:nvPr/>
        </p:nvSpPr>
        <p:spPr>
          <a:xfrm>
            <a:off x="1258967" y="5617607"/>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Proper token lifecycle management, including secure storage, transmission, and renewal, is crucial for maintaining the overall security of the system.</a:t>
            </a:r>
            <a:endParaRPr lang="en-US" sz="1944" dirty="0"/>
          </a:p>
        </p:txBody>
      </p:sp>
      <p:sp>
        <p:nvSpPr>
          <p:cNvPr id="9" name="Text 6"/>
          <p:cNvSpPr/>
          <p:nvPr/>
        </p:nvSpPr>
        <p:spPr>
          <a:xfrm>
            <a:off x="1258967" y="6494026"/>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Following best practices, such as scope validation and secure storage, can help organizations prevent unauthorized access and protect user privacy.</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74251" y="1140262"/>
            <a:ext cx="5972413" cy="601980"/>
          </a:xfrm>
          <a:prstGeom prst="rect">
            <a:avLst/>
          </a:prstGeom>
          <a:noFill/>
          <a:ln/>
        </p:spPr>
        <p:txBody>
          <a:bodyPr wrap="none" rtlCol="0" anchor="t"/>
          <a:lstStyle/>
          <a:p>
            <a:pPr marL="0" indent="0">
              <a:lnSpc>
                <a:spcPts val="4741"/>
              </a:lnSpc>
              <a:buNone/>
            </a:pPr>
            <a:r>
              <a:rPr lang="en-US" sz="3792" b="1" dirty="0">
                <a:solidFill>
                  <a:srgbClr val="000000"/>
                </a:solidFill>
                <a:latin typeface="p22-mackinac-pro" pitchFamily="34" charset="0"/>
                <a:ea typeface="p22-mackinac-pro" pitchFamily="34" charset="-122"/>
                <a:cs typeface="p22-mackinac-pro" pitchFamily="34" charset="-120"/>
              </a:rPr>
              <a:t>What is an OAuth Token?</a:t>
            </a:r>
            <a:endParaRPr lang="en-US" sz="3792" dirty="0"/>
          </a:p>
        </p:txBody>
      </p:sp>
      <p:sp>
        <p:nvSpPr>
          <p:cNvPr id="6" name="Shape 2"/>
          <p:cNvSpPr/>
          <p:nvPr/>
        </p:nvSpPr>
        <p:spPr>
          <a:xfrm>
            <a:off x="674251" y="2247900"/>
            <a:ext cx="433388" cy="433388"/>
          </a:xfrm>
          <a:prstGeom prst="roundRect">
            <a:avLst>
              <a:gd name="adj" fmla="val 18671"/>
            </a:avLst>
          </a:prstGeom>
          <a:solidFill>
            <a:srgbClr val="CCEEFF"/>
          </a:solidFill>
          <a:ln w="7620">
            <a:solidFill>
              <a:srgbClr val="B2D4E5"/>
            </a:solidFill>
            <a:prstDash val="solid"/>
          </a:ln>
        </p:spPr>
      </p:sp>
      <p:sp>
        <p:nvSpPr>
          <p:cNvPr id="7" name="Text 3"/>
          <p:cNvSpPr/>
          <p:nvPr/>
        </p:nvSpPr>
        <p:spPr>
          <a:xfrm>
            <a:off x="832247" y="2320052"/>
            <a:ext cx="117277" cy="288965"/>
          </a:xfrm>
          <a:prstGeom prst="rect">
            <a:avLst/>
          </a:prstGeom>
          <a:noFill/>
          <a:ln/>
        </p:spPr>
        <p:txBody>
          <a:bodyPr wrap="none" rtlCol="0" anchor="t"/>
          <a:lstStyle/>
          <a:p>
            <a:pPr marL="0" indent="0" algn="ctr">
              <a:lnSpc>
                <a:spcPts val="2275"/>
              </a:lnSpc>
              <a:buNone/>
            </a:pPr>
            <a:r>
              <a:rPr lang="en-US" sz="2275" b="1" dirty="0">
                <a:solidFill>
                  <a:srgbClr val="272525"/>
                </a:solidFill>
                <a:latin typeface="p22-mackinac-pro" pitchFamily="34" charset="0"/>
                <a:ea typeface="p22-mackinac-pro" pitchFamily="34" charset="-122"/>
                <a:cs typeface="p22-mackinac-pro" pitchFamily="34" charset="-120"/>
              </a:rPr>
              <a:t>1</a:t>
            </a:r>
            <a:endParaRPr lang="en-US" sz="2275" dirty="0"/>
          </a:p>
        </p:txBody>
      </p:sp>
      <p:sp>
        <p:nvSpPr>
          <p:cNvPr id="8" name="Text 4"/>
          <p:cNvSpPr/>
          <p:nvPr/>
        </p:nvSpPr>
        <p:spPr>
          <a:xfrm>
            <a:off x="1300282" y="2247900"/>
            <a:ext cx="2408158" cy="300990"/>
          </a:xfrm>
          <a:prstGeom prst="rect">
            <a:avLst/>
          </a:prstGeom>
          <a:noFill/>
          <a:ln/>
        </p:spPr>
        <p:txBody>
          <a:bodyPr wrap="none" rtlCol="0" anchor="t"/>
          <a:lstStyle/>
          <a:p>
            <a:pPr marL="0" indent="0">
              <a:lnSpc>
                <a:spcPts val="2370"/>
              </a:lnSpc>
              <a:buNone/>
            </a:pPr>
            <a:r>
              <a:rPr lang="en-US" sz="1896" b="1" dirty="0">
                <a:solidFill>
                  <a:srgbClr val="272525"/>
                </a:solidFill>
                <a:latin typeface="p22-mackinac-pro" pitchFamily="34" charset="0"/>
                <a:ea typeface="p22-mackinac-pro" pitchFamily="34" charset="-122"/>
                <a:cs typeface="p22-mackinac-pro" pitchFamily="34" charset="-120"/>
              </a:rPr>
              <a:t>Definition</a:t>
            </a:r>
            <a:endParaRPr lang="en-US" sz="1896" dirty="0"/>
          </a:p>
        </p:txBody>
      </p:sp>
      <p:sp>
        <p:nvSpPr>
          <p:cNvPr id="9" name="Text 5"/>
          <p:cNvSpPr/>
          <p:nvPr/>
        </p:nvSpPr>
        <p:spPr>
          <a:xfrm>
            <a:off x="1300282" y="2664381"/>
            <a:ext cx="7169468" cy="924401"/>
          </a:xfrm>
          <a:prstGeom prst="rect">
            <a:avLst/>
          </a:prstGeom>
          <a:noFill/>
          <a:ln/>
        </p:spPr>
        <p:txBody>
          <a:bodyPr wrap="square" rtlCol="0" anchor="t"/>
          <a:lstStyle/>
          <a:p>
            <a:pPr marL="0" indent="0">
              <a:lnSpc>
                <a:spcPts val="2427"/>
              </a:lnSpc>
              <a:buNone/>
            </a:pPr>
            <a:r>
              <a:rPr lang="en-US" sz="1517" dirty="0">
                <a:solidFill>
                  <a:srgbClr val="272525"/>
                </a:solidFill>
                <a:latin typeface="Eudoxus Sans" pitchFamily="34" charset="0"/>
                <a:ea typeface="Eudoxus Sans" pitchFamily="34" charset="-122"/>
                <a:cs typeface="Eudoxus Sans" pitchFamily="34" charset="-120"/>
              </a:rPr>
              <a:t>An OAuth token is a string of characters that represents an authorization grant given by the resource owner (the user) to the client application (the app or service requesting access).</a:t>
            </a:r>
            <a:endParaRPr lang="en-US" sz="1517" dirty="0"/>
          </a:p>
        </p:txBody>
      </p:sp>
      <p:sp>
        <p:nvSpPr>
          <p:cNvPr id="10" name="Shape 6"/>
          <p:cNvSpPr/>
          <p:nvPr/>
        </p:nvSpPr>
        <p:spPr>
          <a:xfrm>
            <a:off x="674251" y="3998119"/>
            <a:ext cx="433388" cy="433388"/>
          </a:xfrm>
          <a:prstGeom prst="roundRect">
            <a:avLst>
              <a:gd name="adj" fmla="val 18671"/>
            </a:avLst>
          </a:prstGeom>
          <a:solidFill>
            <a:srgbClr val="CCEEFF"/>
          </a:solidFill>
          <a:ln w="7620">
            <a:solidFill>
              <a:srgbClr val="B2D4E5"/>
            </a:solidFill>
            <a:prstDash val="solid"/>
          </a:ln>
        </p:spPr>
      </p:sp>
      <p:sp>
        <p:nvSpPr>
          <p:cNvPr id="11" name="Text 7"/>
          <p:cNvSpPr/>
          <p:nvPr/>
        </p:nvSpPr>
        <p:spPr>
          <a:xfrm>
            <a:off x="806887" y="4070271"/>
            <a:ext cx="168116" cy="288965"/>
          </a:xfrm>
          <a:prstGeom prst="rect">
            <a:avLst/>
          </a:prstGeom>
          <a:noFill/>
          <a:ln/>
        </p:spPr>
        <p:txBody>
          <a:bodyPr wrap="none" rtlCol="0" anchor="t"/>
          <a:lstStyle/>
          <a:p>
            <a:pPr marL="0" indent="0" algn="ctr">
              <a:lnSpc>
                <a:spcPts val="2275"/>
              </a:lnSpc>
              <a:buNone/>
            </a:pPr>
            <a:r>
              <a:rPr lang="en-US" sz="2275" b="1" dirty="0">
                <a:solidFill>
                  <a:srgbClr val="272525"/>
                </a:solidFill>
                <a:latin typeface="p22-mackinac-pro" pitchFamily="34" charset="0"/>
                <a:ea typeface="p22-mackinac-pro" pitchFamily="34" charset="-122"/>
                <a:cs typeface="p22-mackinac-pro" pitchFamily="34" charset="-120"/>
              </a:rPr>
              <a:t>2</a:t>
            </a:r>
            <a:endParaRPr lang="en-US" sz="2275" dirty="0"/>
          </a:p>
        </p:txBody>
      </p:sp>
      <p:sp>
        <p:nvSpPr>
          <p:cNvPr id="12" name="Text 8"/>
          <p:cNvSpPr/>
          <p:nvPr/>
        </p:nvSpPr>
        <p:spPr>
          <a:xfrm>
            <a:off x="1300282" y="3998119"/>
            <a:ext cx="2408158" cy="300990"/>
          </a:xfrm>
          <a:prstGeom prst="rect">
            <a:avLst/>
          </a:prstGeom>
          <a:noFill/>
          <a:ln/>
        </p:spPr>
        <p:txBody>
          <a:bodyPr wrap="none" rtlCol="0" anchor="t"/>
          <a:lstStyle/>
          <a:p>
            <a:pPr marL="0" indent="0">
              <a:lnSpc>
                <a:spcPts val="2370"/>
              </a:lnSpc>
              <a:buNone/>
            </a:pPr>
            <a:r>
              <a:rPr lang="en-US" sz="1896" b="1" dirty="0">
                <a:solidFill>
                  <a:srgbClr val="272525"/>
                </a:solidFill>
                <a:latin typeface="p22-mackinac-pro" pitchFamily="34" charset="0"/>
                <a:ea typeface="p22-mackinac-pro" pitchFamily="34" charset="-122"/>
                <a:cs typeface="p22-mackinac-pro" pitchFamily="34" charset="-120"/>
              </a:rPr>
              <a:t>Purpose</a:t>
            </a:r>
            <a:endParaRPr lang="en-US" sz="1896" dirty="0"/>
          </a:p>
        </p:txBody>
      </p:sp>
      <p:sp>
        <p:nvSpPr>
          <p:cNvPr id="13" name="Text 9"/>
          <p:cNvSpPr/>
          <p:nvPr/>
        </p:nvSpPr>
        <p:spPr>
          <a:xfrm>
            <a:off x="1300282" y="4414599"/>
            <a:ext cx="7169468" cy="924401"/>
          </a:xfrm>
          <a:prstGeom prst="rect">
            <a:avLst/>
          </a:prstGeom>
          <a:noFill/>
          <a:ln/>
        </p:spPr>
        <p:txBody>
          <a:bodyPr wrap="square" rtlCol="0" anchor="t"/>
          <a:lstStyle/>
          <a:p>
            <a:pPr marL="0" indent="0">
              <a:lnSpc>
                <a:spcPts val="2427"/>
              </a:lnSpc>
              <a:buNone/>
            </a:pPr>
            <a:r>
              <a:rPr lang="en-US" sz="1517" dirty="0">
                <a:solidFill>
                  <a:srgbClr val="272525"/>
                </a:solidFill>
                <a:latin typeface="Eudoxus Sans" pitchFamily="34" charset="0"/>
                <a:ea typeface="Eudoxus Sans" pitchFamily="34" charset="-122"/>
                <a:cs typeface="Eudoxus Sans" pitchFamily="34" charset="-120"/>
              </a:rPr>
              <a:t>OAuth tokens are used to grant limited access to a user's data or protected resources without exposing the user's credentials, such as username and password.</a:t>
            </a:r>
            <a:endParaRPr lang="en-US" sz="1517" dirty="0"/>
          </a:p>
        </p:txBody>
      </p:sp>
      <p:sp>
        <p:nvSpPr>
          <p:cNvPr id="14" name="Shape 10"/>
          <p:cNvSpPr/>
          <p:nvPr/>
        </p:nvSpPr>
        <p:spPr>
          <a:xfrm>
            <a:off x="674251" y="5748338"/>
            <a:ext cx="433388" cy="433388"/>
          </a:xfrm>
          <a:prstGeom prst="roundRect">
            <a:avLst>
              <a:gd name="adj" fmla="val 18671"/>
            </a:avLst>
          </a:prstGeom>
          <a:solidFill>
            <a:srgbClr val="CCEEFF"/>
          </a:solidFill>
          <a:ln w="7620">
            <a:solidFill>
              <a:srgbClr val="B2D4E5"/>
            </a:solidFill>
            <a:prstDash val="solid"/>
          </a:ln>
        </p:spPr>
      </p:sp>
      <p:sp>
        <p:nvSpPr>
          <p:cNvPr id="15" name="Text 11"/>
          <p:cNvSpPr/>
          <p:nvPr/>
        </p:nvSpPr>
        <p:spPr>
          <a:xfrm>
            <a:off x="804386" y="5820489"/>
            <a:ext cx="173117" cy="288965"/>
          </a:xfrm>
          <a:prstGeom prst="rect">
            <a:avLst/>
          </a:prstGeom>
          <a:noFill/>
          <a:ln/>
        </p:spPr>
        <p:txBody>
          <a:bodyPr wrap="none" rtlCol="0" anchor="t"/>
          <a:lstStyle/>
          <a:p>
            <a:pPr marL="0" indent="0" algn="ctr">
              <a:lnSpc>
                <a:spcPts val="2275"/>
              </a:lnSpc>
              <a:buNone/>
            </a:pPr>
            <a:r>
              <a:rPr lang="en-US" sz="2275" b="1" dirty="0">
                <a:solidFill>
                  <a:srgbClr val="272525"/>
                </a:solidFill>
                <a:latin typeface="p22-mackinac-pro" pitchFamily="34" charset="0"/>
                <a:ea typeface="p22-mackinac-pro" pitchFamily="34" charset="-122"/>
                <a:cs typeface="p22-mackinac-pro" pitchFamily="34" charset="-120"/>
              </a:rPr>
              <a:t>3</a:t>
            </a:r>
            <a:endParaRPr lang="en-US" sz="2275" dirty="0"/>
          </a:p>
        </p:txBody>
      </p:sp>
      <p:sp>
        <p:nvSpPr>
          <p:cNvPr id="16" name="Text 12"/>
          <p:cNvSpPr/>
          <p:nvPr/>
        </p:nvSpPr>
        <p:spPr>
          <a:xfrm>
            <a:off x="1300282" y="5748338"/>
            <a:ext cx="2408158" cy="300990"/>
          </a:xfrm>
          <a:prstGeom prst="rect">
            <a:avLst/>
          </a:prstGeom>
          <a:noFill/>
          <a:ln/>
        </p:spPr>
        <p:txBody>
          <a:bodyPr wrap="none" rtlCol="0" anchor="t"/>
          <a:lstStyle/>
          <a:p>
            <a:pPr marL="0" indent="0">
              <a:lnSpc>
                <a:spcPts val="2370"/>
              </a:lnSpc>
              <a:buNone/>
            </a:pPr>
            <a:r>
              <a:rPr lang="en-US" sz="1896" b="1" dirty="0">
                <a:solidFill>
                  <a:srgbClr val="272525"/>
                </a:solidFill>
                <a:latin typeface="p22-mackinac-pro" pitchFamily="34" charset="0"/>
                <a:ea typeface="p22-mackinac-pro" pitchFamily="34" charset="-122"/>
                <a:cs typeface="p22-mackinac-pro" pitchFamily="34" charset="-120"/>
              </a:rPr>
              <a:t>Benefits</a:t>
            </a:r>
            <a:endParaRPr lang="en-US" sz="1896" dirty="0"/>
          </a:p>
        </p:txBody>
      </p:sp>
      <p:sp>
        <p:nvSpPr>
          <p:cNvPr id="17" name="Text 13"/>
          <p:cNvSpPr/>
          <p:nvPr/>
        </p:nvSpPr>
        <p:spPr>
          <a:xfrm>
            <a:off x="1300282" y="6164818"/>
            <a:ext cx="7169468" cy="924401"/>
          </a:xfrm>
          <a:prstGeom prst="rect">
            <a:avLst/>
          </a:prstGeom>
          <a:noFill/>
          <a:ln/>
        </p:spPr>
        <p:txBody>
          <a:bodyPr wrap="square" rtlCol="0" anchor="t"/>
          <a:lstStyle/>
          <a:p>
            <a:pPr marL="0" indent="0">
              <a:lnSpc>
                <a:spcPts val="2427"/>
              </a:lnSpc>
              <a:buNone/>
            </a:pPr>
            <a:r>
              <a:rPr lang="en-US" sz="1517" dirty="0">
                <a:solidFill>
                  <a:srgbClr val="272525"/>
                </a:solidFill>
                <a:latin typeface="Eudoxus Sans" pitchFamily="34" charset="0"/>
                <a:ea typeface="Eudoxus Sans" pitchFamily="34" charset="-122"/>
                <a:cs typeface="Eudoxus Sans" pitchFamily="34" charset="-120"/>
              </a:rPr>
              <a:t>OAuth tokens provide increased security, flexibility, and control over user data access, making them a crucial component of modern web and mobile application authentication and authorization.</a:t>
            </a:r>
            <a:endParaRPr lang="en-US" sz="151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610439"/>
            <a:ext cx="6912888"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Types of OAuth Tokens</a:t>
            </a:r>
            <a:endParaRPr lang="en-US" sz="4860" dirty="0"/>
          </a:p>
        </p:txBody>
      </p:sp>
      <p:sp>
        <p:nvSpPr>
          <p:cNvPr id="5" name="Text 2"/>
          <p:cNvSpPr/>
          <p:nvPr/>
        </p:nvSpPr>
        <p:spPr>
          <a:xfrm>
            <a:off x="864037" y="2999065"/>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Access Tokens</a:t>
            </a:r>
            <a:endParaRPr lang="en-US" sz="2430" dirty="0"/>
          </a:p>
        </p:txBody>
      </p:sp>
      <p:sp>
        <p:nvSpPr>
          <p:cNvPr id="6" name="Text 3"/>
          <p:cNvSpPr/>
          <p:nvPr/>
        </p:nvSpPr>
        <p:spPr>
          <a:xfrm>
            <a:off x="864037" y="3631644"/>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These tokens grant direct access to a user's resources, such as their profile information, contacts, or files. They are short-lived and must be periodically refreshed.</a:t>
            </a:r>
            <a:endParaRPr lang="en-US" sz="1944" dirty="0"/>
          </a:p>
        </p:txBody>
      </p:sp>
      <p:sp>
        <p:nvSpPr>
          <p:cNvPr id="7" name="Text 4"/>
          <p:cNvSpPr/>
          <p:nvPr/>
        </p:nvSpPr>
        <p:spPr>
          <a:xfrm>
            <a:off x="5372695" y="2999065"/>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Refresh Tokens</a:t>
            </a:r>
            <a:endParaRPr lang="en-US" sz="2430" dirty="0"/>
          </a:p>
        </p:txBody>
      </p:sp>
      <p:sp>
        <p:nvSpPr>
          <p:cNvPr id="8" name="Text 5"/>
          <p:cNvSpPr/>
          <p:nvPr/>
        </p:nvSpPr>
        <p:spPr>
          <a:xfrm>
            <a:off x="5372695" y="3631644"/>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Refresh tokens are long-lived credentials used to obtain new access tokens without requiring the user to re-authenticate. They are more sensitive and should be securely stored.</a:t>
            </a:r>
            <a:endParaRPr lang="en-US" sz="1944" dirty="0"/>
          </a:p>
        </p:txBody>
      </p:sp>
      <p:sp>
        <p:nvSpPr>
          <p:cNvPr id="9" name="Text 6"/>
          <p:cNvSpPr/>
          <p:nvPr/>
        </p:nvSpPr>
        <p:spPr>
          <a:xfrm>
            <a:off x="9881354" y="2999065"/>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Authorization Code</a:t>
            </a:r>
            <a:endParaRPr lang="en-US" sz="2430" dirty="0"/>
          </a:p>
        </p:txBody>
      </p:sp>
      <p:sp>
        <p:nvSpPr>
          <p:cNvPr id="10" name="Text 7"/>
          <p:cNvSpPr/>
          <p:nvPr/>
        </p:nvSpPr>
        <p:spPr>
          <a:xfrm>
            <a:off x="9881354" y="3631644"/>
            <a:ext cx="3898821" cy="276534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Authorization codes are temporary tokens used in the OAuth 2.0 Authorization Code Grant flow to exchange for access and refresh tokens. They are single-use and have a short lifetime.</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76168"/>
            <a:ext cx="4320540"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Access Tokens</a:t>
            </a:r>
            <a:endParaRPr lang="en-US" sz="3402" dirty="0"/>
          </a:p>
        </p:txBody>
      </p:sp>
      <p:sp>
        <p:nvSpPr>
          <p:cNvPr id="6" name="Shape 2"/>
          <p:cNvSpPr/>
          <p:nvPr/>
        </p:nvSpPr>
        <p:spPr>
          <a:xfrm>
            <a:off x="2594967" y="5732859"/>
            <a:ext cx="9440347" cy="21550"/>
          </a:xfrm>
          <a:prstGeom prst="roundRect">
            <a:avLst>
              <a:gd name="adj" fmla="val 336822"/>
            </a:avLst>
          </a:prstGeom>
          <a:solidFill>
            <a:srgbClr val="B2D4E5"/>
          </a:solidFill>
          <a:ln/>
        </p:spPr>
      </p:sp>
      <p:sp>
        <p:nvSpPr>
          <p:cNvPr id="7" name="Shape 3"/>
          <p:cNvSpPr/>
          <p:nvPr/>
        </p:nvSpPr>
        <p:spPr>
          <a:xfrm>
            <a:off x="4901029" y="5128081"/>
            <a:ext cx="21550" cy="604838"/>
          </a:xfrm>
          <a:prstGeom prst="roundRect">
            <a:avLst>
              <a:gd name="adj" fmla="val 336822"/>
            </a:avLst>
          </a:prstGeom>
          <a:solidFill>
            <a:srgbClr val="B2D4E5"/>
          </a:solidFill>
          <a:ln/>
        </p:spPr>
      </p:sp>
      <p:sp>
        <p:nvSpPr>
          <p:cNvPr id="8" name="Shape 4"/>
          <p:cNvSpPr/>
          <p:nvPr/>
        </p:nvSpPr>
        <p:spPr>
          <a:xfrm>
            <a:off x="4717494" y="5538490"/>
            <a:ext cx="388739" cy="388739"/>
          </a:xfrm>
          <a:prstGeom prst="roundRect">
            <a:avLst>
              <a:gd name="adj" fmla="val 18672"/>
            </a:avLst>
          </a:prstGeom>
          <a:solidFill>
            <a:srgbClr val="CCEEFF"/>
          </a:solidFill>
          <a:ln w="7620">
            <a:solidFill>
              <a:srgbClr val="B2D4E5"/>
            </a:solidFill>
            <a:prstDash val="solid"/>
          </a:ln>
        </p:spPr>
      </p:sp>
      <p:sp>
        <p:nvSpPr>
          <p:cNvPr id="9" name="Text 5"/>
          <p:cNvSpPr/>
          <p:nvPr/>
        </p:nvSpPr>
        <p:spPr>
          <a:xfrm>
            <a:off x="4859179" y="5603260"/>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10" name="Text 6"/>
          <p:cNvSpPr/>
          <p:nvPr/>
        </p:nvSpPr>
        <p:spPr>
          <a:xfrm>
            <a:off x="3831669" y="3475434"/>
            <a:ext cx="2160270" cy="269915"/>
          </a:xfrm>
          <a:prstGeom prst="rect">
            <a:avLst/>
          </a:prstGeom>
          <a:noFill/>
          <a:ln/>
        </p:spPr>
        <p:txBody>
          <a:bodyPr wrap="none" rtlCol="0" anchor="t"/>
          <a:lstStyle/>
          <a:p>
            <a:pPr marL="0" indent="0" algn="ctr">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Definition</a:t>
            </a:r>
            <a:endParaRPr lang="en-US" sz="1701" dirty="0"/>
          </a:p>
        </p:txBody>
      </p:sp>
      <p:sp>
        <p:nvSpPr>
          <p:cNvPr id="11" name="Text 7"/>
          <p:cNvSpPr/>
          <p:nvPr/>
        </p:nvSpPr>
        <p:spPr>
          <a:xfrm>
            <a:off x="2767727" y="3848933"/>
            <a:ext cx="4288274" cy="1106329"/>
          </a:xfrm>
          <a:prstGeom prst="rect">
            <a:avLst/>
          </a:prstGeom>
          <a:noFill/>
          <a:ln/>
        </p:spPr>
        <p:txBody>
          <a:bodyPr wrap="square" rtlCol="0" anchor="t"/>
          <a:lstStyle/>
          <a:p>
            <a:pPr marL="0" indent="0" algn="ctr">
              <a:lnSpc>
                <a:spcPts val="2177"/>
              </a:lnSpc>
              <a:buNone/>
            </a:pPr>
            <a:r>
              <a:rPr lang="en-US" sz="1361" dirty="0">
                <a:solidFill>
                  <a:srgbClr val="272525"/>
                </a:solidFill>
                <a:latin typeface="Eudoxus Sans" pitchFamily="34" charset="0"/>
                <a:ea typeface="Eudoxus Sans" pitchFamily="34" charset="-122"/>
                <a:cs typeface="Eudoxus Sans" pitchFamily="34" charset="-120"/>
              </a:rPr>
              <a:t>Access tokens are the primary credentials used by client applications to access a user's protected resources on their behalf. They grant limited, scoped access to specific data or functionality.</a:t>
            </a:r>
            <a:endParaRPr lang="en-US" sz="1361" dirty="0"/>
          </a:p>
        </p:txBody>
      </p:sp>
      <p:sp>
        <p:nvSpPr>
          <p:cNvPr id="12" name="Shape 8"/>
          <p:cNvSpPr/>
          <p:nvPr/>
        </p:nvSpPr>
        <p:spPr>
          <a:xfrm>
            <a:off x="7304306" y="5732800"/>
            <a:ext cx="21550" cy="604838"/>
          </a:xfrm>
          <a:prstGeom prst="roundRect">
            <a:avLst>
              <a:gd name="adj" fmla="val 336822"/>
            </a:avLst>
          </a:prstGeom>
          <a:solidFill>
            <a:srgbClr val="B2D4E5"/>
          </a:solidFill>
          <a:ln/>
        </p:spPr>
      </p:sp>
      <p:sp>
        <p:nvSpPr>
          <p:cNvPr id="13" name="Shape 9"/>
          <p:cNvSpPr/>
          <p:nvPr/>
        </p:nvSpPr>
        <p:spPr>
          <a:xfrm>
            <a:off x="7120771" y="5538490"/>
            <a:ext cx="388739" cy="388739"/>
          </a:xfrm>
          <a:prstGeom prst="roundRect">
            <a:avLst>
              <a:gd name="adj" fmla="val 18672"/>
            </a:avLst>
          </a:prstGeom>
          <a:solidFill>
            <a:srgbClr val="CCEEFF"/>
          </a:solidFill>
          <a:ln w="7620">
            <a:solidFill>
              <a:srgbClr val="B2D4E5"/>
            </a:solidFill>
            <a:prstDash val="solid"/>
          </a:ln>
        </p:spPr>
      </p:sp>
      <p:sp>
        <p:nvSpPr>
          <p:cNvPr id="14" name="Text 10"/>
          <p:cNvSpPr/>
          <p:nvPr/>
        </p:nvSpPr>
        <p:spPr>
          <a:xfrm>
            <a:off x="7239595" y="5603260"/>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5" name="Text 11"/>
          <p:cNvSpPr/>
          <p:nvPr/>
        </p:nvSpPr>
        <p:spPr>
          <a:xfrm>
            <a:off x="6234946" y="6510457"/>
            <a:ext cx="2160270" cy="269915"/>
          </a:xfrm>
          <a:prstGeom prst="rect">
            <a:avLst/>
          </a:prstGeom>
          <a:noFill/>
          <a:ln/>
        </p:spPr>
        <p:txBody>
          <a:bodyPr wrap="none" rtlCol="0" anchor="t"/>
          <a:lstStyle/>
          <a:p>
            <a:pPr marL="0" indent="0" algn="ctr">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Lifetime</a:t>
            </a:r>
            <a:endParaRPr lang="en-US" sz="1701" dirty="0"/>
          </a:p>
        </p:txBody>
      </p:sp>
      <p:sp>
        <p:nvSpPr>
          <p:cNvPr id="16" name="Text 12"/>
          <p:cNvSpPr/>
          <p:nvPr/>
        </p:nvSpPr>
        <p:spPr>
          <a:xfrm>
            <a:off x="5171003" y="6883956"/>
            <a:ext cx="4288274" cy="829747"/>
          </a:xfrm>
          <a:prstGeom prst="rect">
            <a:avLst/>
          </a:prstGeom>
          <a:noFill/>
          <a:ln/>
        </p:spPr>
        <p:txBody>
          <a:bodyPr wrap="square" rtlCol="0" anchor="t"/>
          <a:lstStyle/>
          <a:p>
            <a:pPr marL="0" indent="0" algn="ctr">
              <a:lnSpc>
                <a:spcPts val="2177"/>
              </a:lnSpc>
              <a:buNone/>
            </a:pPr>
            <a:r>
              <a:rPr lang="en-US" sz="1361" dirty="0">
                <a:solidFill>
                  <a:srgbClr val="272525"/>
                </a:solidFill>
                <a:latin typeface="Eudoxus Sans" pitchFamily="34" charset="0"/>
                <a:ea typeface="Eudoxus Sans" pitchFamily="34" charset="-122"/>
                <a:cs typeface="Eudoxus Sans" pitchFamily="34" charset="-120"/>
              </a:rPr>
              <a:t>Access tokens have a limited lifetime, typically ranging from minutes to hours. This ensures that even if a token is compromised, the damage is limited.</a:t>
            </a:r>
            <a:endParaRPr lang="en-US" sz="1361" dirty="0"/>
          </a:p>
        </p:txBody>
      </p:sp>
      <p:sp>
        <p:nvSpPr>
          <p:cNvPr id="17" name="Shape 13"/>
          <p:cNvSpPr/>
          <p:nvPr/>
        </p:nvSpPr>
        <p:spPr>
          <a:xfrm>
            <a:off x="9707582" y="5128081"/>
            <a:ext cx="21550" cy="604838"/>
          </a:xfrm>
          <a:prstGeom prst="roundRect">
            <a:avLst>
              <a:gd name="adj" fmla="val 336822"/>
            </a:avLst>
          </a:prstGeom>
          <a:solidFill>
            <a:srgbClr val="B2D4E5"/>
          </a:solidFill>
          <a:ln/>
        </p:spPr>
      </p:sp>
      <p:sp>
        <p:nvSpPr>
          <p:cNvPr id="18" name="Shape 14"/>
          <p:cNvSpPr/>
          <p:nvPr/>
        </p:nvSpPr>
        <p:spPr>
          <a:xfrm>
            <a:off x="9524048" y="5538490"/>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9640729" y="5603260"/>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20" name="Text 16"/>
          <p:cNvSpPr/>
          <p:nvPr/>
        </p:nvSpPr>
        <p:spPr>
          <a:xfrm>
            <a:off x="8638223" y="3752017"/>
            <a:ext cx="2160270" cy="269915"/>
          </a:xfrm>
          <a:prstGeom prst="rect">
            <a:avLst/>
          </a:prstGeom>
          <a:noFill/>
          <a:ln/>
        </p:spPr>
        <p:txBody>
          <a:bodyPr wrap="none" rtlCol="0" anchor="t"/>
          <a:lstStyle/>
          <a:p>
            <a:pPr marL="0" indent="0" algn="ctr">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Usage</a:t>
            </a:r>
            <a:endParaRPr lang="en-US" sz="1701" dirty="0"/>
          </a:p>
        </p:txBody>
      </p:sp>
      <p:sp>
        <p:nvSpPr>
          <p:cNvPr id="21" name="Text 17"/>
          <p:cNvSpPr/>
          <p:nvPr/>
        </p:nvSpPr>
        <p:spPr>
          <a:xfrm>
            <a:off x="7574280" y="4125516"/>
            <a:ext cx="4288274" cy="829747"/>
          </a:xfrm>
          <a:prstGeom prst="rect">
            <a:avLst/>
          </a:prstGeom>
          <a:noFill/>
          <a:ln/>
        </p:spPr>
        <p:txBody>
          <a:bodyPr wrap="square" rtlCol="0" anchor="t"/>
          <a:lstStyle/>
          <a:p>
            <a:pPr marL="0" indent="0" algn="ctr">
              <a:lnSpc>
                <a:spcPts val="2177"/>
              </a:lnSpc>
              <a:buNone/>
            </a:pPr>
            <a:r>
              <a:rPr lang="en-US" sz="1361" dirty="0">
                <a:solidFill>
                  <a:srgbClr val="272525"/>
                </a:solidFill>
                <a:latin typeface="Eudoxus Sans" pitchFamily="34" charset="0"/>
                <a:ea typeface="Eudoxus Sans" pitchFamily="34" charset="-122"/>
                <a:cs typeface="Eudoxus Sans" pitchFamily="34" charset="-120"/>
              </a:rPr>
              <a:t>Client applications include the access token in the Authorization header of their API requests to prove their right to access the requested resources.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734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47340"/>
          </a:xfrm>
          <a:prstGeom prst="rect">
            <a:avLst/>
          </a:prstGeom>
        </p:spPr>
      </p:pic>
      <p:sp>
        <p:nvSpPr>
          <p:cNvPr id="5" name="Text 1"/>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Refresh Tokens</a:t>
            </a:r>
            <a:endParaRPr lang="en-US" sz="3402" dirty="0"/>
          </a:p>
        </p:txBody>
      </p:sp>
      <p:sp>
        <p:nvSpPr>
          <p:cNvPr id="6" name="Shape 2"/>
          <p:cNvSpPr/>
          <p:nvPr/>
        </p:nvSpPr>
        <p:spPr>
          <a:xfrm>
            <a:off x="6091238" y="1274445"/>
            <a:ext cx="7934325" cy="1564005"/>
          </a:xfrm>
          <a:prstGeom prst="roundRect">
            <a:avLst>
              <a:gd name="adj" fmla="val 4641"/>
            </a:avLst>
          </a:prstGeom>
          <a:solidFill>
            <a:srgbClr val="CCEEFF"/>
          </a:solidFill>
          <a:ln w="7620">
            <a:solidFill>
              <a:srgbClr val="B2D4E5"/>
            </a:solidFill>
            <a:prstDash val="solid"/>
          </a:ln>
        </p:spPr>
      </p:sp>
      <p:sp>
        <p:nvSpPr>
          <p:cNvPr id="7" name="Text 3"/>
          <p:cNvSpPr/>
          <p:nvPr/>
        </p:nvSpPr>
        <p:spPr>
          <a:xfrm>
            <a:off x="6271617" y="1454825"/>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Purpose</a:t>
            </a:r>
            <a:endParaRPr lang="en-US" sz="1701" dirty="0"/>
          </a:p>
        </p:txBody>
      </p:sp>
      <p:sp>
        <p:nvSpPr>
          <p:cNvPr id="8" name="Text 4"/>
          <p:cNvSpPr/>
          <p:nvPr/>
        </p:nvSpPr>
        <p:spPr>
          <a:xfrm>
            <a:off x="6271617" y="1828324"/>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Refresh tokens are used to obtain new access tokens without requiring the user to re-authenticate. They are long-lived credentials that can be exchanged for a new access token when the current one expires.</a:t>
            </a:r>
            <a:endParaRPr lang="en-US" sz="1361" dirty="0"/>
          </a:p>
        </p:txBody>
      </p:sp>
      <p:sp>
        <p:nvSpPr>
          <p:cNvPr id="9" name="Shape 5"/>
          <p:cNvSpPr/>
          <p:nvPr/>
        </p:nvSpPr>
        <p:spPr>
          <a:xfrm>
            <a:off x="6091238" y="3011210"/>
            <a:ext cx="7934325" cy="1564005"/>
          </a:xfrm>
          <a:prstGeom prst="roundRect">
            <a:avLst>
              <a:gd name="adj" fmla="val 4641"/>
            </a:avLst>
          </a:prstGeom>
          <a:solidFill>
            <a:srgbClr val="CCEEFF"/>
          </a:solidFill>
          <a:ln w="7620">
            <a:solidFill>
              <a:srgbClr val="B2D4E5"/>
            </a:solidFill>
            <a:prstDash val="solid"/>
          </a:ln>
        </p:spPr>
      </p:sp>
      <p:sp>
        <p:nvSpPr>
          <p:cNvPr id="10" name="Text 6"/>
          <p:cNvSpPr/>
          <p:nvPr/>
        </p:nvSpPr>
        <p:spPr>
          <a:xfrm>
            <a:off x="6271617" y="3191589"/>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Security</a:t>
            </a:r>
            <a:endParaRPr lang="en-US" sz="1701" dirty="0"/>
          </a:p>
        </p:txBody>
      </p:sp>
      <p:sp>
        <p:nvSpPr>
          <p:cNvPr id="11" name="Text 7"/>
          <p:cNvSpPr/>
          <p:nvPr/>
        </p:nvSpPr>
        <p:spPr>
          <a:xfrm>
            <a:off x="6271617" y="3565088"/>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Refresh tokens are more sensitive than access tokens, as they can be used to obtain additional access tokens. They must be securely stored and transmitted to prevent unauthorized access.</a:t>
            </a:r>
            <a:endParaRPr lang="en-US" sz="1361" dirty="0"/>
          </a:p>
        </p:txBody>
      </p:sp>
      <p:sp>
        <p:nvSpPr>
          <p:cNvPr id="12" name="Shape 8"/>
          <p:cNvSpPr/>
          <p:nvPr/>
        </p:nvSpPr>
        <p:spPr>
          <a:xfrm>
            <a:off x="6091238" y="4747974"/>
            <a:ext cx="7934325" cy="1564005"/>
          </a:xfrm>
          <a:prstGeom prst="roundRect">
            <a:avLst>
              <a:gd name="adj" fmla="val 4641"/>
            </a:avLst>
          </a:prstGeom>
          <a:solidFill>
            <a:srgbClr val="CCEEFF"/>
          </a:solidFill>
          <a:ln w="7620">
            <a:solidFill>
              <a:srgbClr val="B2D4E5"/>
            </a:solidFill>
            <a:prstDash val="solid"/>
          </a:ln>
        </p:spPr>
      </p:sp>
      <p:sp>
        <p:nvSpPr>
          <p:cNvPr id="13" name="Text 9"/>
          <p:cNvSpPr/>
          <p:nvPr/>
        </p:nvSpPr>
        <p:spPr>
          <a:xfrm>
            <a:off x="6271617" y="4928354"/>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Lifecycle</a:t>
            </a:r>
            <a:endParaRPr lang="en-US" sz="1701" dirty="0"/>
          </a:p>
        </p:txBody>
      </p:sp>
      <p:sp>
        <p:nvSpPr>
          <p:cNvPr id="14" name="Text 10"/>
          <p:cNvSpPr/>
          <p:nvPr/>
        </p:nvSpPr>
        <p:spPr>
          <a:xfrm>
            <a:off x="6271617" y="5301853"/>
            <a:ext cx="7573566"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Refresh tokens typically have a longer lifetime than access tokens, but they can also be revoked or expired by the authorization server if necessary, for example, if the user's credentials are compromised.</a:t>
            </a:r>
            <a:endParaRPr lang="en-US" sz="1361" dirty="0"/>
          </a:p>
        </p:txBody>
      </p:sp>
      <p:sp>
        <p:nvSpPr>
          <p:cNvPr id="15" name="Shape 11"/>
          <p:cNvSpPr/>
          <p:nvPr/>
        </p:nvSpPr>
        <p:spPr>
          <a:xfrm>
            <a:off x="6091238" y="6484739"/>
            <a:ext cx="7934325" cy="1287423"/>
          </a:xfrm>
          <a:prstGeom prst="roundRect">
            <a:avLst>
              <a:gd name="adj" fmla="val 5638"/>
            </a:avLst>
          </a:prstGeom>
          <a:solidFill>
            <a:srgbClr val="CCEEFF"/>
          </a:solidFill>
          <a:ln w="7620">
            <a:solidFill>
              <a:srgbClr val="B2D4E5"/>
            </a:solidFill>
            <a:prstDash val="solid"/>
          </a:ln>
        </p:spPr>
      </p:sp>
      <p:sp>
        <p:nvSpPr>
          <p:cNvPr id="16" name="Text 12"/>
          <p:cNvSpPr/>
          <p:nvPr/>
        </p:nvSpPr>
        <p:spPr>
          <a:xfrm>
            <a:off x="6271617" y="6665119"/>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Usage</a:t>
            </a:r>
            <a:endParaRPr lang="en-US" sz="1701" dirty="0"/>
          </a:p>
        </p:txBody>
      </p:sp>
      <p:sp>
        <p:nvSpPr>
          <p:cNvPr id="17" name="Text 13"/>
          <p:cNvSpPr/>
          <p:nvPr/>
        </p:nvSpPr>
        <p:spPr>
          <a:xfrm>
            <a:off x="6271617" y="7038618"/>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Client applications use refresh tokens to request new access tokens from the authorization server when the current access token expires, without requiring the user to re-authenticate.</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348073"/>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9348073"/>
          </a:xfrm>
          <a:prstGeom prst="rect">
            <a:avLst/>
          </a:prstGeom>
        </p:spPr>
      </p:pic>
      <p:sp>
        <p:nvSpPr>
          <p:cNvPr id="5" name="Text 1"/>
          <p:cNvSpPr/>
          <p:nvPr/>
        </p:nvSpPr>
        <p:spPr>
          <a:xfrm>
            <a:off x="604837" y="475178"/>
            <a:ext cx="5020270"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Scopes and Permissions</a:t>
            </a:r>
            <a:endParaRPr lang="en-US" sz="3402" dirty="0"/>
          </a:p>
        </p:txBody>
      </p:sp>
      <p:pic>
        <p:nvPicPr>
          <p:cNvPr id="6" name="Image 2" descr="preencoded.png"/>
          <p:cNvPicPr>
            <a:picLocks noChangeAspect="1"/>
          </p:cNvPicPr>
          <p:nvPr/>
        </p:nvPicPr>
        <p:blipFill>
          <a:blip r:embed="rId5"/>
          <a:stretch>
            <a:fillRect/>
          </a:stretch>
        </p:blipFill>
        <p:spPr>
          <a:xfrm>
            <a:off x="604837" y="1274445"/>
            <a:ext cx="431959" cy="431959"/>
          </a:xfrm>
          <a:prstGeom prst="rect">
            <a:avLst/>
          </a:prstGeom>
        </p:spPr>
      </p:pic>
      <p:sp>
        <p:nvSpPr>
          <p:cNvPr id="7" name="Text 2"/>
          <p:cNvSpPr/>
          <p:nvPr/>
        </p:nvSpPr>
        <p:spPr>
          <a:xfrm>
            <a:off x="604837" y="1879163"/>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Email</a:t>
            </a:r>
            <a:endParaRPr lang="en-US" sz="1701" dirty="0"/>
          </a:p>
        </p:txBody>
      </p:sp>
      <p:sp>
        <p:nvSpPr>
          <p:cNvPr id="8" name="Text 3"/>
          <p:cNvSpPr/>
          <p:nvPr/>
        </p:nvSpPr>
        <p:spPr>
          <a:xfrm>
            <a:off x="604837" y="2252663"/>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Grants access to the user's email address and inbox.</a:t>
            </a:r>
            <a:endParaRPr lang="en-US" sz="1361" dirty="0"/>
          </a:p>
        </p:txBody>
      </p:sp>
      <p:pic>
        <p:nvPicPr>
          <p:cNvPr id="9" name="Image 3" descr="preencoded.png"/>
          <p:cNvPicPr>
            <a:picLocks noChangeAspect="1"/>
          </p:cNvPicPr>
          <p:nvPr/>
        </p:nvPicPr>
        <p:blipFill>
          <a:blip r:embed="rId6"/>
          <a:stretch>
            <a:fillRect/>
          </a:stretch>
        </p:blipFill>
        <p:spPr>
          <a:xfrm>
            <a:off x="604837" y="3047643"/>
            <a:ext cx="431959" cy="431959"/>
          </a:xfrm>
          <a:prstGeom prst="rect">
            <a:avLst/>
          </a:prstGeom>
        </p:spPr>
      </p:pic>
      <p:sp>
        <p:nvSpPr>
          <p:cNvPr id="10" name="Text 4"/>
          <p:cNvSpPr/>
          <p:nvPr/>
        </p:nvSpPr>
        <p:spPr>
          <a:xfrm>
            <a:off x="604837" y="365236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Calendar</a:t>
            </a:r>
            <a:endParaRPr lang="en-US" sz="1701" dirty="0"/>
          </a:p>
        </p:txBody>
      </p:sp>
      <p:sp>
        <p:nvSpPr>
          <p:cNvPr id="11" name="Text 5"/>
          <p:cNvSpPr/>
          <p:nvPr/>
        </p:nvSpPr>
        <p:spPr>
          <a:xfrm>
            <a:off x="604837" y="4025860"/>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Allows the application to view and manage the user's calendar events.</a:t>
            </a:r>
            <a:endParaRPr lang="en-US" sz="1361" dirty="0"/>
          </a:p>
        </p:txBody>
      </p:sp>
      <p:pic>
        <p:nvPicPr>
          <p:cNvPr id="12" name="Image 4" descr="preencoded.png"/>
          <p:cNvPicPr>
            <a:picLocks noChangeAspect="1"/>
          </p:cNvPicPr>
          <p:nvPr/>
        </p:nvPicPr>
        <p:blipFill>
          <a:blip r:embed="rId7"/>
          <a:stretch>
            <a:fillRect/>
          </a:stretch>
        </p:blipFill>
        <p:spPr>
          <a:xfrm>
            <a:off x="604837" y="4820841"/>
            <a:ext cx="431959" cy="431959"/>
          </a:xfrm>
          <a:prstGeom prst="rect">
            <a:avLst/>
          </a:prstGeom>
        </p:spPr>
      </p:pic>
      <p:sp>
        <p:nvSpPr>
          <p:cNvPr id="13" name="Text 6"/>
          <p:cNvSpPr/>
          <p:nvPr/>
        </p:nvSpPr>
        <p:spPr>
          <a:xfrm>
            <a:off x="604837" y="5425559"/>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Files</a:t>
            </a:r>
            <a:endParaRPr lang="en-US" sz="1701" dirty="0"/>
          </a:p>
        </p:txBody>
      </p:sp>
      <p:sp>
        <p:nvSpPr>
          <p:cNvPr id="14" name="Text 7"/>
          <p:cNvSpPr/>
          <p:nvPr/>
        </p:nvSpPr>
        <p:spPr>
          <a:xfrm>
            <a:off x="604837" y="5799058"/>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Gives the application permission to access the user's stored files and documents.</a:t>
            </a:r>
            <a:endParaRPr lang="en-US" sz="1361" dirty="0"/>
          </a:p>
        </p:txBody>
      </p:sp>
      <p:pic>
        <p:nvPicPr>
          <p:cNvPr id="15" name="Image 5" descr="preencoded.png"/>
          <p:cNvPicPr>
            <a:picLocks noChangeAspect="1"/>
          </p:cNvPicPr>
          <p:nvPr/>
        </p:nvPicPr>
        <p:blipFill>
          <a:blip r:embed="rId8"/>
          <a:stretch>
            <a:fillRect/>
          </a:stretch>
        </p:blipFill>
        <p:spPr>
          <a:xfrm>
            <a:off x="604837" y="6594038"/>
            <a:ext cx="431959" cy="431959"/>
          </a:xfrm>
          <a:prstGeom prst="rect">
            <a:avLst/>
          </a:prstGeom>
        </p:spPr>
      </p:pic>
      <p:sp>
        <p:nvSpPr>
          <p:cNvPr id="16" name="Text 8"/>
          <p:cNvSpPr/>
          <p:nvPr/>
        </p:nvSpPr>
        <p:spPr>
          <a:xfrm>
            <a:off x="604837" y="7198757"/>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Profile</a:t>
            </a:r>
            <a:endParaRPr lang="en-US" sz="1701" dirty="0"/>
          </a:p>
        </p:txBody>
      </p:sp>
      <p:sp>
        <p:nvSpPr>
          <p:cNvPr id="17" name="Text 9"/>
          <p:cNvSpPr/>
          <p:nvPr/>
        </p:nvSpPr>
        <p:spPr>
          <a:xfrm>
            <a:off x="604837" y="7572256"/>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Grants access to the user's basic profile information, such as name and profile picture.</a:t>
            </a:r>
            <a:endParaRPr lang="en-US" sz="1361" dirty="0"/>
          </a:p>
        </p:txBody>
      </p:sp>
      <p:sp>
        <p:nvSpPr>
          <p:cNvPr id="18" name="Text 10"/>
          <p:cNvSpPr/>
          <p:nvPr/>
        </p:nvSpPr>
        <p:spPr>
          <a:xfrm>
            <a:off x="604837" y="8043148"/>
            <a:ext cx="7934325"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OAuth tokens are scoped, meaning they grant access to specific resources or functionality. This allows users to selectively authorize applications to access only the data and features they need, providing greater control and security over their personal information.</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03895"/>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303895"/>
          </a:xfrm>
          <a:prstGeom prst="rect">
            <a:avLst/>
          </a:prstGeom>
        </p:spPr>
      </p:pic>
      <p:sp>
        <p:nvSpPr>
          <p:cNvPr id="5" name="Text 1"/>
          <p:cNvSpPr/>
          <p:nvPr/>
        </p:nvSpPr>
        <p:spPr>
          <a:xfrm>
            <a:off x="6091238" y="475178"/>
            <a:ext cx="6098500"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Token Lifecycle Management</a:t>
            </a:r>
            <a:endParaRPr lang="en-US" sz="3402" dirty="0"/>
          </a:p>
        </p:txBody>
      </p:sp>
      <p:pic>
        <p:nvPicPr>
          <p:cNvPr id="6" name="Image 2" descr="preencoded.png"/>
          <p:cNvPicPr>
            <a:picLocks noChangeAspect="1"/>
          </p:cNvPicPr>
          <p:nvPr/>
        </p:nvPicPr>
        <p:blipFill>
          <a:blip r:embed="rId5"/>
          <a:stretch>
            <a:fillRect/>
          </a:stretch>
        </p:blipFill>
        <p:spPr>
          <a:xfrm>
            <a:off x="6091238" y="1274445"/>
            <a:ext cx="864037" cy="1382554"/>
          </a:xfrm>
          <a:prstGeom prst="rect">
            <a:avLst/>
          </a:prstGeom>
        </p:spPr>
      </p:pic>
      <p:sp>
        <p:nvSpPr>
          <p:cNvPr id="7" name="Text 2"/>
          <p:cNvSpPr/>
          <p:nvPr/>
        </p:nvSpPr>
        <p:spPr>
          <a:xfrm>
            <a:off x="7214473" y="1447205"/>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Issuance</a:t>
            </a:r>
            <a:endParaRPr lang="en-US" sz="1701" dirty="0"/>
          </a:p>
        </p:txBody>
      </p:sp>
      <p:sp>
        <p:nvSpPr>
          <p:cNvPr id="8" name="Text 3"/>
          <p:cNvSpPr/>
          <p:nvPr/>
        </p:nvSpPr>
        <p:spPr>
          <a:xfrm>
            <a:off x="7214473" y="1820704"/>
            <a:ext cx="6811089"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Tokens are issued by the authorization server when a user grants permission to an application.</a:t>
            </a:r>
            <a:endParaRPr lang="en-US" sz="1361" dirty="0"/>
          </a:p>
        </p:txBody>
      </p:sp>
      <p:pic>
        <p:nvPicPr>
          <p:cNvPr id="9" name="Image 3" descr="preencoded.png"/>
          <p:cNvPicPr>
            <a:picLocks noChangeAspect="1"/>
          </p:cNvPicPr>
          <p:nvPr/>
        </p:nvPicPr>
        <p:blipFill>
          <a:blip r:embed="rId6"/>
          <a:stretch>
            <a:fillRect/>
          </a:stretch>
        </p:blipFill>
        <p:spPr>
          <a:xfrm>
            <a:off x="6091238" y="2656999"/>
            <a:ext cx="864037" cy="1382554"/>
          </a:xfrm>
          <a:prstGeom prst="rect">
            <a:avLst/>
          </a:prstGeom>
        </p:spPr>
      </p:pic>
      <p:sp>
        <p:nvSpPr>
          <p:cNvPr id="10" name="Text 4"/>
          <p:cNvSpPr/>
          <p:nvPr/>
        </p:nvSpPr>
        <p:spPr>
          <a:xfrm>
            <a:off x="7214473" y="2829758"/>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Usage</a:t>
            </a:r>
            <a:endParaRPr lang="en-US" sz="1701" dirty="0"/>
          </a:p>
        </p:txBody>
      </p:sp>
      <p:sp>
        <p:nvSpPr>
          <p:cNvPr id="11" name="Text 5"/>
          <p:cNvSpPr/>
          <p:nvPr/>
        </p:nvSpPr>
        <p:spPr>
          <a:xfrm>
            <a:off x="7214473" y="3203258"/>
            <a:ext cx="6811089"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The client application includes the token in requests to access the user's protected resources.</a:t>
            </a:r>
            <a:endParaRPr lang="en-US" sz="1361" dirty="0"/>
          </a:p>
        </p:txBody>
      </p:sp>
      <p:pic>
        <p:nvPicPr>
          <p:cNvPr id="12" name="Image 4" descr="preencoded.png"/>
          <p:cNvPicPr>
            <a:picLocks noChangeAspect="1"/>
          </p:cNvPicPr>
          <p:nvPr/>
        </p:nvPicPr>
        <p:blipFill>
          <a:blip r:embed="rId7"/>
          <a:stretch>
            <a:fillRect/>
          </a:stretch>
        </p:blipFill>
        <p:spPr>
          <a:xfrm>
            <a:off x="6091238" y="4039553"/>
            <a:ext cx="864037" cy="1382554"/>
          </a:xfrm>
          <a:prstGeom prst="rect">
            <a:avLst/>
          </a:prstGeom>
        </p:spPr>
      </p:pic>
      <p:sp>
        <p:nvSpPr>
          <p:cNvPr id="13" name="Text 6"/>
          <p:cNvSpPr/>
          <p:nvPr/>
        </p:nvSpPr>
        <p:spPr>
          <a:xfrm>
            <a:off x="7214473" y="4212312"/>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Expiration</a:t>
            </a:r>
            <a:endParaRPr lang="en-US" sz="1701" dirty="0"/>
          </a:p>
        </p:txBody>
      </p:sp>
      <p:sp>
        <p:nvSpPr>
          <p:cNvPr id="14" name="Text 7"/>
          <p:cNvSpPr/>
          <p:nvPr/>
        </p:nvSpPr>
        <p:spPr>
          <a:xfrm>
            <a:off x="7214473" y="4585811"/>
            <a:ext cx="6811089"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Access tokens have a limited lifetime and expire after a certain time, requiring renewal.</a:t>
            </a:r>
            <a:endParaRPr lang="en-US" sz="1361" dirty="0"/>
          </a:p>
        </p:txBody>
      </p:sp>
      <p:pic>
        <p:nvPicPr>
          <p:cNvPr id="15" name="Image 5" descr="preencoded.png"/>
          <p:cNvPicPr>
            <a:picLocks noChangeAspect="1"/>
          </p:cNvPicPr>
          <p:nvPr/>
        </p:nvPicPr>
        <p:blipFill>
          <a:blip r:embed="rId8"/>
          <a:stretch>
            <a:fillRect/>
          </a:stretch>
        </p:blipFill>
        <p:spPr>
          <a:xfrm>
            <a:off x="6091238" y="5422106"/>
            <a:ext cx="864037" cy="1382554"/>
          </a:xfrm>
          <a:prstGeom prst="rect">
            <a:avLst/>
          </a:prstGeom>
        </p:spPr>
      </p:pic>
      <p:sp>
        <p:nvSpPr>
          <p:cNvPr id="16" name="Text 8"/>
          <p:cNvSpPr/>
          <p:nvPr/>
        </p:nvSpPr>
        <p:spPr>
          <a:xfrm>
            <a:off x="7214473" y="5594866"/>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Renewal</a:t>
            </a:r>
            <a:endParaRPr lang="en-US" sz="1701" dirty="0"/>
          </a:p>
        </p:txBody>
      </p:sp>
      <p:sp>
        <p:nvSpPr>
          <p:cNvPr id="17" name="Text 9"/>
          <p:cNvSpPr/>
          <p:nvPr/>
        </p:nvSpPr>
        <p:spPr>
          <a:xfrm>
            <a:off x="7214473" y="5968365"/>
            <a:ext cx="6811089"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Refresh tokens are used to obtain new access tokens when the current one expires, without re-authenticating the user.</a:t>
            </a:r>
            <a:endParaRPr lang="en-US" sz="1361" dirty="0"/>
          </a:p>
        </p:txBody>
      </p:sp>
      <p:sp>
        <p:nvSpPr>
          <p:cNvPr id="18" name="Text 10"/>
          <p:cNvSpPr/>
          <p:nvPr/>
        </p:nvSpPr>
        <p:spPr>
          <a:xfrm>
            <a:off x="6091238" y="6998970"/>
            <a:ext cx="7934325" cy="829747"/>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Effective token lifecycle management is crucial for maintaining the security and integrity of the OAuth system. Organizations must carefully consider token lifetimes, renewal processes, and revocation procedures to prevent unauthorized access and ensure the protection of user data.</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250400"/>
          </a:xfrm>
          <a:prstGeom prst="rect">
            <a:avLst/>
          </a:prstGeom>
        </p:spPr>
      </p:pic>
      <p:sp>
        <p:nvSpPr>
          <p:cNvPr id="5" name="Text 1"/>
          <p:cNvSpPr/>
          <p:nvPr/>
        </p:nvSpPr>
        <p:spPr>
          <a:xfrm>
            <a:off x="2397919" y="2745462"/>
            <a:ext cx="5291733" cy="562570"/>
          </a:xfrm>
          <a:prstGeom prst="rect">
            <a:avLst/>
          </a:prstGeom>
          <a:noFill/>
          <a:ln/>
        </p:spPr>
        <p:txBody>
          <a:bodyPr wrap="none" rtlCol="0" anchor="t"/>
          <a:lstStyle/>
          <a:p>
            <a:pPr marL="0" indent="0">
              <a:lnSpc>
                <a:spcPts val="4430"/>
              </a:lnSpc>
              <a:buNone/>
            </a:pPr>
            <a:r>
              <a:rPr lang="en-US" sz="3544" b="1" dirty="0">
                <a:solidFill>
                  <a:srgbClr val="000000"/>
                </a:solidFill>
                <a:latin typeface="p22-mackinac-pro" pitchFamily="34" charset="0"/>
                <a:ea typeface="p22-mackinac-pro" pitchFamily="34" charset="-122"/>
                <a:cs typeface="p22-mackinac-pro" pitchFamily="34" charset="-120"/>
              </a:rPr>
              <a:t>Security Considerations</a:t>
            </a:r>
            <a:endParaRPr lang="en-US" sz="3544" dirty="0"/>
          </a:p>
        </p:txBody>
      </p:sp>
      <p:sp>
        <p:nvSpPr>
          <p:cNvPr id="6" name="Shape 2"/>
          <p:cNvSpPr/>
          <p:nvPr/>
        </p:nvSpPr>
        <p:spPr>
          <a:xfrm>
            <a:off x="2397919" y="3780592"/>
            <a:ext cx="405051" cy="405051"/>
          </a:xfrm>
          <a:prstGeom prst="roundRect">
            <a:avLst>
              <a:gd name="adj" fmla="val 18668"/>
            </a:avLst>
          </a:prstGeom>
          <a:solidFill>
            <a:srgbClr val="CCEEFF"/>
          </a:solidFill>
          <a:ln w="7620">
            <a:solidFill>
              <a:srgbClr val="B2D4E5"/>
            </a:solidFill>
            <a:prstDash val="solid"/>
          </a:ln>
        </p:spPr>
      </p:sp>
      <p:sp>
        <p:nvSpPr>
          <p:cNvPr id="7" name="Text 3"/>
          <p:cNvSpPr/>
          <p:nvPr/>
        </p:nvSpPr>
        <p:spPr>
          <a:xfrm>
            <a:off x="2545556" y="3848100"/>
            <a:ext cx="109657" cy="270034"/>
          </a:xfrm>
          <a:prstGeom prst="rect">
            <a:avLst/>
          </a:prstGeom>
          <a:noFill/>
          <a:ln/>
        </p:spPr>
        <p:txBody>
          <a:bodyPr wrap="none" rtlCol="0" anchor="t"/>
          <a:lstStyle/>
          <a:p>
            <a:pPr marL="0" indent="0" algn="ctr">
              <a:lnSpc>
                <a:spcPts val="2126"/>
              </a:lnSpc>
              <a:buNone/>
            </a:pPr>
            <a:r>
              <a:rPr lang="en-US" sz="2126" b="1" dirty="0">
                <a:solidFill>
                  <a:srgbClr val="272525"/>
                </a:solidFill>
                <a:latin typeface="p22-mackinac-pro" pitchFamily="34" charset="0"/>
                <a:ea typeface="p22-mackinac-pro" pitchFamily="34" charset="-122"/>
                <a:cs typeface="p22-mackinac-pro" pitchFamily="34" charset="-120"/>
              </a:rPr>
              <a:t>1</a:t>
            </a:r>
            <a:endParaRPr lang="en-US" sz="2126" dirty="0"/>
          </a:p>
        </p:txBody>
      </p:sp>
      <p:sp>
        <p:nvSpPr>
          <p:cNvPr id="8" name="Text 4"/>
          <p:cNvSpPr/>
          <p:nvPr/>
        </p:nvSpPr>
        <p:spPr>
          <a:xfrm>
            <a:off x="2982992" y="3780592"/>
            <a:ext cx="2250400" cy="281226"/>
          </a:xfrm>
          <a:prstGeom prst="rect">
            <a:avLst/>
          </a:prstGeom>
          <a:noFill/>
          <a:ln/>
        </p:spPr>
        <p:txBody>
          <a:bodyPr wrap="none" rtlCol="0" anchor="t"/>
          <a:lstStyle/>
          <a:p>
            <a:pPr marL="0" indent="0">
              <a:lnSpc>
                <a:spcPts val="2215"/>
              </a:lnSpc>
              <a:buNone/>
            </a:pPr>
            <a:r>
              <a:rPr lang="en-US" sz="1772" b="1" dirty="0">
                <a:solidFill>
                  <a:srgbClr val="272525"/>
                </a:solidFill>
                <a:latin typeface="p22-mackinac-pro" pitchFamily="34" charset="0"/>
                <a:ea typeface="p22-mackinac-pro" pitchFamily="34" charset="-122"/>
                <a:cs typeface="p22-mackinac-pro" pitchFamily="34" charset="-120"/>
              </a:rPr>
              <a:t>Token Storage</a:t>
            </a:r>
            <a:endParaRPr lang="en-US" sz="1772" dirty="0"/>
          </a:p>
        </p:txBody>
      </p:sp>
      <p:sp>
        <p:nvSpPr>
          <p:cNvPr id="9" name="Text 5"/>
          <p:cNvSpPr/>
          <p:nvPr/>
        </p:nvSpPr>
        <p:spPr>
          <a:xfrm>
            <a:off x="2982992" y="4169807"/>
            <a:ext cx="4242197" cy="864037"/>
          </a:xfrm>
          <a:prstGeom prst="rect">
            <a:avLst/>
          </a:prstGeom>
          <a:noFill/>
          <a:ln/>
        </p:spPr>
        <p:txBody>
          <a:bodyPr wrap="square" rtlCol="0" anchor="t"/>
          <a:lstStyle/>
          <a:p>
            <a:pPr marL="0" indent="0">
              <a:lnSpc>
                <a:spcPts val="2268"/>
              </a:lnSpc>
              <a:buNone/>
            </a:pPr>
            <a:r>
              <a:rPr lang="en-US" sz="1418" dirty="0">
                <a:solidFill>
                  <a:srgbClr val="272525"/>
                </a:solidFill>
                <a:latin typeface="Eudoxus Sans" pitchFamily="34" charset="0"/>
                <a:ea typeface="Eudoxus Sans" pitchFamily="34" charset="-122"/>
                <a:cs typeface="Eudoxus Sans" pitchFamily="34" charset="-120"/>
              </a:rPr>
              <a:t>Tokens must be securely stored, both on the client-side and server-side, to prevent unauthorized access and misuse.</a:t>
            </a:r>
            <a:endParaRPr lang="en-US" sz="1418" dirty="0"/>
          </a:p>
        </p:txBody>
      </p:sp>
      <p:sp>
        <p:nvSpPr>
          <p:cNvPr id="10" name="Shape 6"/>
          <p:cNvSpPr/>
          <p:nvPr/>
        </p:nvSpPr>
        <p:spPr>
          <a:xfrm>
            <a:off x="7405211" y="3780592"/>
            <a:ext cx="405051" cy="405051"/>
          </a:xfrm>
          <a:prstGeom prst="roundRect">
            <a:avLst>
              <a:gd name="adj" fmla="val 18668"/>
            </a:avLst>
          </a:prstGeom>
          <a:solidFill>
            <a:srgbClr val="CCEEFF"/>
          </a:solidFill>
          <a:ln w="7620">
            <a:solidFill>
              <a:srgbClr val="B2D4E5"/>
            </a:solidFill>
            <a:prstDash val="solid"/>
          </a:ln>
        </p:spPr>
      </p:sp>
      <p:sp>
        <p:nvSpPr>
          <p:cNvPr id="11" name="Text 7"/>
          <p:cNvSpPr/>
          <p:nvPr/>
        </p:nvSpPr>
        <p:spPr>
          <a:xfrm>
            <a:off x="7529155" y="3848100"/>
            <a:ext cx="157163" cy="270034"/>
          </a:xfrm>
          <a:prstGeom prst="rect">
            <a:avLst/>
          </a:prstGeom>
          <a:noFill/>
          <a:ln/>
        </p:spPr>
        <p:txBody>
          <a:bodyPr wrap="none" rtlCol="0" anchor="t"/>
          <a:lstStyle/>
          <a:p>
            <a:pPr marL="0" indent="0" algn="ctr">
              <a:lnSpc>
                <a:spcPts val="2126"/>
              </a:lnSpc>
              <a:buNone/>
            </a:pPr>
            <a:r>
              <a:rPr lang="en-US" sz="2126" b="1" dirty="0">
                <a:solidFill>
                  <a:srgbClr val="272525"/>
                </a:solidFill>
                <a:latin typeface="p22-mackinac-pro" pitchFamily="34" charset="0"/>
                <a:ea typeface="p22-mackinac-pro" pitchFamily="34" charset="-122"/>
                <a:cs typeface="p22-mackinac-pro" pitchFamily="34" charset="-120"/>
              </a:rPr>
              <a:t>2</a:t>
            </a:r>
            <a:endParaRPr lang="en-US" sz="2126" dirty="0"/>
          </a:p>
        </p:txBody>
      </p:sp>
      <p:sp>
        <p:nvSpPr>
          <p:cNvPr id="12" name="Text 8"/>
          <p:cNvSpPr/>
          <p:nvPr/>
        </p:nvSpPr>
        <p:spPr>
          <a:xfrm>
            <a:off x="7990284" y="3780592"/>
            <a:ext cx="2250400" cy="281226"/>
          </a:xfrm>
          <a:prstGeom prst="rect">
            <a:avLst/>
          </a:prstGeom>
          <a:noFill/>
          <a:ln/>
        </p:spPr>
        <p:txBody>
          <a:bodyPr wrap="none" rtlCol="0" anchor="t"/>
          <a:lstStyle/>
          <a:p>
            <a:pPr marL="0" indent="0">
              <a:lnSpc>
                <a:spcPts val="2215"/>
              </a:lnSpc>
              <a:buNone/>
            </a:pPr>
            <a:r>
              <a:rPr lang="en-US" sz="1772" b="1" dirty="0">
                <a:solidFill>
                  <a:srgbClr val="272525"/>
                </a:solidFill>
                <a:latin typeface="p22-mackinac-pro" pitchFamily="34" charset="0"/>
                <a:ea typeface="p22-mackinac-pro" pitchFamily="34" charset="-122"/>
                <a:cs typeface="p22-mackinac-pro" pitchFamily="34" charset="-120"/>
              </a:rPr>
              <a:t>Transport Security</a:t>
            </a:r>
            <a:endParaRPr lang="en-US" sz="1772" dirty="0"/>
          </a:p>
        </p:txBody>
      </p:sp>
      <p:sp>
        <p:nvSpPr>
          <p:cNvPr id="13" name="Text 9"/>
          <p:cNvSpPr/>
          <p:nvPr/>
        </p:nvSpPr>
        <p:spPr>
          <a:xfrm>
            <a:off x="7990284" y="4169807"/>
            <a:ext cx="4242197" cy="864037"/>
          </a:xfrm>
          <a:prstGeom prst="rect">
            <a:avLst/>
          </a:prstGeom>
          <a:noFill/>
          <a:ln/>
        </p:spPr>
        <p:txBody>
          <a:bodyPr wrap="square" rtlCol="0" anchor="t"/>
          <a:lstStyle/>
          <a:p>
            <a:pPr marL="0" indent="0">
              <a:lnSpc>
                <a:spcPts val="2268"/>
              </a:lnSpc>
              <a:buNone/>
            </a:pPr>
            <a:r>
              <a:rPr lang="en-US" sz="1418" dirty="0">
                <a:solidFill>
                  <a:srgbClr val="272525"/>
                </a:solidFill>
                <a:latin typeface="Eudoxus Sans" pitchFamily="34" charset="0"/>
                <a:ea typeface="Eudoxus Sans" pitchFamily="34" charset="-122"/>
                <a:cs typeface="Eudoxus Sans" pitchFamily="34" charset="-120"/>
              </a:rPr>
              <a:t>Tokens should always be transmitted over secure, encrypted channels to protect them from interception and tampering.</a:t>
            </a:r>
            <a:endParaRPr lang="en-US" sz="1418" dirty="0"/>
          </a:p>
        </p:txBody>
      </p:sp>
      <p:sp>
        <p:nvSpPr>
          <p:cNvPr id="14" name="Shape 10"/>
          <p:cNvSpPr/>
          <p:nvPr/>
        </p:nvSpPr>
        <p:spPr>
          <a:xfrm>
            <a:off x="2397919" y="5416391"/>
            <a:ext cx="405051" cy="405051"/>
          </a:xfrm>
          <a:prstGeom prst="roundRect">
            <a:avLst>
              <a:gd name="adj" fmla="val 18668"/>
            </a:avLst>
          </a:prstGeom>
          <a:solidFill>
            <a:srgbClr val="CCEEFF"/>
          </a:solidFill>
          <a:ln w="7620">
            <a:solidFill>
              <a:srgbClr val="B2D4E5"/>
            </a:solidFill>
            <a:prstDash val="solid"/>
          </a:ln>
        </p:spPr>
      </p:sp>
      <p:sp>
        <p:nvSpPr>
          <p:cNvPr id="15" name="Text 11"/>
          <p:cNvSpPr/>
          <p:nvPr/>
        </p:nvSpPr>
        <p:spPr>
          <a:xfrm>
            <a:off x="2519482" y="5483900"/>
            <a:ext cx="161806" cy="270034"/>
          </a:xfrm>
          <a:prstGeom prst="rect">
            <a:avLst/>
          </a:prstGeom>
          <a:noFill/>
          <a:ln/>
        </p:spPr>
        <p:txBody>
          <a:bodyPr wrap="none" rtlCol="0" anchor="t"/>
          <a:lstStyle/>
          <a:p>
            <a:pPr marL="0" indent="0" algn="ctr">
              <a:lnSpc>
                <a:spcPts val="2126"/>
              </a:lnSpc>
              <a:buNone/>
            </a:pPr>
            <a:r>
              <a:rPr lang="en-US" sz="2126" b="1" dirty="0">
                <a:solidFill>
                  <a:srgbClr val="272525"/>
                </a:solidFill>
                <a:latin typeface="p22-mackinac-pro" pitchFamily="34" charset="0"/>
                <a:ea typeface="p22-mackinac-pro" pitchFamily="34" charset="-122"/>
                <a:cs typeface="p22-mackinac-pro" pitchFamily="34" charset="-120"/>
              </a:rPr>
              <a:t>3</a:t>
            </a:r>
            <a:endParaRPr lang="en-US" sz="2126" dirty="0"/>
          </a:p>
        </p:txBody>
      </p:sp>
      <p:sp>
        <p:nvSpPr>
          <p:cNvPr id="16" name="Text 12"/>
          <p:cNvSpPr/>
          <p:nvPr/>
        </p:nvSpPr>
        <p:spPr>
          <a:xfrm>
            <a:off x="2982992" y="5416391"/>
            <a:ext cx="2250400" cy="281226"/>
          </a:xfrm>
          <a:prstGeom prst="rect">
            <a:avLst/>
          </a:prstGeom>
          <a:noFill/>
          <a:ln/>
        </p:spPr>
        <p:txBody>
          <a:bodyPr wrap="none" rtlCol="0" anchor="t"/>
          <a:lstStyle/>
          <a:p>
            <a:pPr marL="0" indent="0">
              <a:lnSpc>
                <a:spcPts val="2215"/>
              </a:lnSpc>
              <a:buNone/>
            </a:pPr>
            <a:r>
              <a:rPr lang="en-US" sz="1772" b="1" dirty="0">
                <a:solidFill>
                  <a:srgbClr val="272525"/>
                </a:solidFill>
                <a:latin typeface="p22-mackinac-pro" pitchFamily="34" charset="0"/>
                <a:ea typeface="p22-mackinac-pro" pitchFamily="34" charset="-122"/>
                <a:cs typeface="p22-mackinac-pro" pitchFamily="34" charset="-120"/>
              </a:rPr>
              <a:t>Scope Validation</a:t>
            </a:r>
            <a:endParaRPr lang="en-US" sz="1772" dirty="0"/>
          </a:p>
        </p:txBody>
      </p:sp>
      <p:sp>
        <p:nvSpPr>
          <p:cNvPr id="17" name="Text 13"/>
          <p:cNvSpPr/>
          <p:nvPr/>
        </p:nvSpPr>
        <p:spPr>
          <a:xfrm>
            <a:off x="2982992" y="5805607"/>
            <a:ext cx="4242197" cy="864037"/>
          </a:xfrm>
          <a:prstGeom prst="rect">
            <a:avLst/>
          </a:prstGeom>
          <a:noFill/>
          <a:ln/>
        </p:spPr>
        <p:txBody>
          <a:bodyPr wrap="square" rtlCol="0" anchor="t"/>
          <a:lstStyle/>
          <a:p>
            <a:pPr marL="0" indent="0">
              <a:lnSpc>
                <a:spcPts val="2268"/>
              </a:lnSpc>
              <a:buNone/>
            </a:pPr>
            <a:r>
              <a:rPr lang="en-US" sz="1418" dirty="0">
                <a:solidFill>
                  <a:srgbClr val="272525"/>
                </a:solidFill>
                <a:latin typeface="Eudoxus Sans" pitchFamily="34" charset="0"/>
                <a:ea typeface="Eudoxus Sans" pitchFamily="34" charset="-122"/>
                <a:cs typeface="Eudoxus Sans" pitchFamily="34" charset="-120"/>
              </a:rPr>
              <a:t>Applications should carefully validate the scope of each token to ensure they only access the resources they are authorized to use.</a:t>
            </a:r>
            <a:endParaRPr lang="en-US" sz="1418" dirty="0"/>
          </a:p>
        </p:txBody>
      </p:sp>
      <p:sp>
        <p:nvSpPr>
          <p:cNvPr id="18" name="Shape 14"/>
          <p:cNvSpPr/>
          <p:nvPr/>
        </p:nvSpPr>
        <p:spPr>
          <a:xfrm>
            <a:off x="7405211" y="5416391"/>
            <a:ext cx="405051" cy="405051"/>
          </a:xfrm>
          <a:prstGeom prst="roundRect">
            <a:avLst>
              <a:gd name="adj" fmla="val 18668"/>
            </a:avLst>
          </a:prstGeom>
          <a:solidFill>
            <a:srgbClr val="CCEEFF"/>
          </a:solidFill>
          <a:ln w="7620">
            <a:solidFill>
              <a:srgbClr val="B2D4E5"/>
            </a:solidFill>
            <a:prstDash val="solid"/>
          </a:ln>
        </p:spPr>
      </p:sp>
      <p:sp>
        <p:nvSpPr>
          <p:cNvPr id="19" name="Text 15"/>
          <p:cNvSpPr/>
          <p:nvPr/>
        </p:nvSpPr>
        <p:spPr>
          <a:xfrm>
            <a:off x="7522607" y="5483900"/>
            <a:ext cx="170140" cy="270034"/>
          </a:xfrm>
          <a:prstGeom prst="rect">
            <a:avLst/>
          </a:prstGeom>
          <a:noFill/>
          <a:ln/>
        </p:spPr>
        <p:txBody>
          <a:bodyPr wrap="none" rtlCol="0" anchor="t"/>
          <a:lstStyle/>
          <a:p>
            <a:pPr marL="0" indent="0" algn="ctr">
              <a:lnSpc>
                <a:spcPts val="2126"/>
              </a:lnSpc>
              <a:buNone/>
            </a:pPr>
            <a:r>
              <a:rPr lang="en-US" sz="2126" b="1" dirty="0">
                <a:solidFill>
                  <a:srgbClr val="272525"/>
                </a:solidFill>
                <a:latin typeface="p22-mackinac-pro" pitchFamily="34" charset="0"/>
                <a:ea typeface="p22-mackinac-pro" pitchFamily="34" charset="-122"/>
                <a:cs typeface="p22-mackinac-pro" pitchFamily="34" charset="-120"/>
              </a:rPr>
              <a:t>4</a:t>
            </a:r>
            <a:endParaRPr lang="en-US" sz="2126" dirty="0"/>
          </a:p>
        </p:txBody>
      </p:sp>
      <p:sp>
        <p:nvSpPr>
          <p:cNvPr id="20" name="Text 16"/>
          <p:cNvSpPr/>
          <p:nvPr/>
        </p:nvSpPr>
        <p:spPr>
          <a:xfrm>
            <a:off x="7990284" y="5416391"/>
            <a:ext cx="2250400" cy="281226"/>
          </a:xfrm>
          <a:prstGeom prst="rect">
            <a:avLst/>
          </a:prstGeom>
          <a:noFill/>
          <a:ln/>
        </p:spPr>
        <p:txBody>
          <a:bodyPr wrap="none" rtlCol="0" anchor="t"/>
          <a:lstStyle/>
          <a:p>
            <a:pPr marL="0" indent="0">
              <a:lnSpc>
                <a:spcPts val="2215"/>
              </a:lnSpc>
              <a:buNone/>
            </a:pPr>
            <a:r>
              <a:rPr lang="en-US" sz="1772" b="1" dirty="0">
                <a:solidFill>
                  <a:srgbClr val="272525"/>
                </a:solidFill>
                <a:latin typeface="p22-mackinac-pro" pitchFamily="34" charset="0"/>
                <a:ea typeface="p22-mackinac-pro" pitchFamily="34" charset="-122"/>
                <a:cs typeface="p22-mackinac-pro" pitchFamily="34" charset="-120"/>
              </a:rPr>
              <a:t>Token Expiration</a:t>
            </a:r>
            <a:endParaRPr lang="en-US" sz="1772" dirty="0"/>
          </a:p>
        </p:txBody>
      </p:sp>
      <p:sp>
        <p:nvSpPr>
          <p:cNvPr id="21" name="Text 17"/>
          <p:cNvSpPr/>
          <p:nvPr/>
        </p:nvSpPr>
        <p:spPr>
          <a:xfrm>
            <a:off x="7990284" y="5805607"/>
            <a:ext cx="4242197" cy="864037"/>
          </a:xfrm>
          <a:prstGeom prst="rect">
            <a:avLst/>
          </a:prstGeom>
          <a:noFill/>
          <a:ln/>
        </p:spPr>
        <p:txBody>
          <a:bodyPr wrap="square" rtlCol="0" anchor="t"/>
          <a:lstStyle/>
          <a:p>
            <a:pPr marL="0" indent="0">
              <a:lnSpc>
                <a:spcPts val="2268"/>
              </a:lnSpc>
              <a:buNone/>
            </a:pPr>
            <a:r>
              <a:rPr lang="en-US" sz="1418" dirty="0">
                <a:solidFill>
                  <a:srgbClr val="272525"/>
                </a:solidFill>
                <a:latin typeface="Eudoxus Sans" pitchFamily="34" charset="0"/>
                <a:ea typeface="Eudoxus Sans" pitchFamily="34" charset="-122"/>
                <a:cs typeface="Eudoxus Sans" pitchFamily="34" charset="-120"/>
              </a:rPr>
              <a:t>Implementing appropriate token lifetimes and renewal processes is crucial to limit the window of potential misuse.</a:t>
            </a:r>
            <a:endParaRPr lang="en-US" sz="1418" dirty="0"/>
          </a:p>
        </p:txBody>
      </p:sp>
      <p:sp>
        <p:nvSpPr>
          <p:cNvPr id="22" name="Text 18"/>
          <p:cNvSpPr/>
          <p:nvPr/>
        </p:nvSpPr>
        <p:spPr>
          <a:xfrm>
            <a:off x="2397919" y="6872168"/>
            <a:ext cx="9834562" cy="864037"/>
          </a:xfrm>
          <a:prstGeom prst="rect">
            <a:avLst/>
          </a:prstGeom>
          <a:noFill/>
          <a:ln/>
        </p:spPr>
        <p:txBody>
          <a:bodyPr wrap="square" rtlCol="0" anchor="t"/>
          <a:lstStyle/>
          <a:p>
            <a:pPr marL="0" indent="0">
              <a:lnSpc>
                <a:spcPts val="2268"/>
              </a:lnSpc>
              <a:buNone/>
            </a:pPr>
            <a:r>
              <a:rPr lang="en-US" sz="1418" dirty="0">
                <a:solidFill>
                  <a:srgbClr val="272525"/>
                </a:solidFill>
                <a:latin typeface="Eudoxus Sans" pitchFamily="34" charset="0"/>
                <a:ea typeface="Eudoxus Sans" pitchFamily="34" charset="-122"/>
                <a:cs typeface="Eudoxus Sans" pitchFamily="34" charset="-120"/>
              </a:rPr>
              <a:t>Maintaining the security of OAuth tokens is a critical aspect of the overall system's security. Organizations must adopt best practices for token storage, transmission, scope validation, and lifecycle management to protect user data and prevent unauthorized access.</a:t>
            </a:r>
            <a:endParaRPr lang="en-US" sz="141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274088"/>
            <a:ext cx="11221164"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Best Practices for OAuth Token Usage</a:t>
            </a:r>
            <a:endParaRPr lang="en-US" sz="4860" dirty="0"/>
          </a:p>
        </p:txBody>
      </p:sp>
      <p:sp>
        <p:nvSpPr>
          <p:cNvPr id="5" name="Text 2"/>
          <p:cNvSpPr/>
          <p:nvPr/>
        </p:nvSpPr>
        <p:spPr>
          <a:xfrm>
            <a:off x="864037" y="2662714"/>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Secure Storage</a:t>
            </a:r>
            <a:endParaRPr lang="en-US" sz="2430" dirty="0"/>
          </a:p>
        </p:txBody>
      </p:sp>
      <p:sp>
        <p:nvSpPr>
          <p:cNvPr id="6" name="Text 3"/>
          <p:cNvSpPr/>
          <p:nvPr/>
        </p:nvSpPr>
        <p:spPr>
          <a:xfrm>
            <a:off x="864037" y="3295293"/>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Store tokens securely, using techniques like encryption, key management, and secure containers. Avoid storing them in plain text or client-side storage.</a:t>
            </a:r>
            <a:endParaRPr lang="en-US" sz="1944" dirty="0"/>
          </a:p>
        </p:txBody>
      </p:sp>
      <p:sp>
        <p:nvSpPr>
          <p:cNvPr id="7" name="Text 4"/>
          <p:cNvSpPr/>
          <p:nvPr/>
        </p:nvSpPr>
        <p:spPr>
          <a:xfrm>
            <a:off x="5372695" y="2662714"/>
            <a:ext cx="3099673"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Secure Transmission</a:t>
            </a:r>
            <a:endParaRPr lang="en-US" sz="2430" dirty="0"/>
          </a:p>
        </p:txBody>
      </p:sp>
      <p:sp>
        <p:nvSpPr>
          <p:cNvPr id="8" name="Text 5"/>
          <p:cNvSpPr/>
          <p:nvPr/>
        </p:nvSpPr>
        <p:spPr>
          <a:xfrm>
            <a:off x="5372695" y="3295293"/>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Always transmit tokens over secure, encrypted channels like HTTPS to prevent interception and man-in-the-middle attacks.</a:t>
            </a:r>
            <a:endParaRPr lang="en-US" sz="1944" dirty="0"/>
          </a:p>
        </p:txBody>
      </p:sp>
      <p:sp>
        <p:nvSpPr>
          <p:cNvPr id="9" name="Text 6"/>
          <p:cNvSpPr/>
          <p:nvPr/>
        </p:nvSpPr>
        <p:spPr>
          <a:xfrm>
            <a:off x="9881354" y="2662714"/>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Scope Validation</a:t>
            </a:r>
            <a:endParaRPr lang="en-US" sz="2430" dirty="0"/>
          </a:p>
        </p:txBody>
      </p:sp>
      <p:sp>
        <p:nvSpPr>
          <p:cNvPr id="10" name="Text 7"/>
          <p:cNvSpPr/>
          <p:nvPr/>
        </p:nvSpPr>
        <p:spPr>
          <a:xfrm>
            <a:off x="9881354" y="3295293"/>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Carefully validate the scope of each token to ensure the client application only accesses the resources it is authorized to use.</a:t>
            </a:r>
            <a:endParaRPr lang="en-US" sz="1944" dirty="0"/>
          </a:p>
        </p:txBody>
      </p:sp>
      <p:sp>
        <p:nvSpPr>
          <p:cNvPr id="11" name="Text 8"/>
          <p:cNvSpPr/>
          <p:nvPr/>
        </p:nvSpPr>
        <p:spPr>
          <a:xfrm>
            <a:off x="864037" y="5770364"/>
            <a:ext cx="12902327" cy="118514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By following these best practices, organizations can enhance the security of their OAuth-based systems and protect the sensitive user data they are entrusted with. Proper token management is a crucial aspect of maintaining a secure and trustworthy application ecosystem.</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1115</Words>
  <Application>Microsoft Office PowerPoint</Application>
  <PresentationFormat>Custom</PresentationFormat>
  <Paragraphs>96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Anurag Singh Yadav</cp:lastModifiedBy>
  <cp:revision>2</cp:revision>
  <dcterms:created xsi:type="dcterms:W3CDTF">2024-07-20T08:40:53Z</dcterms:created>
  <dcterms:modified xsi:type="dcterms:W3CDTF">2024-07-20T08:41:53Z</dcterms:modified>
</cp:coreProperties>
</file>